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embeddedFontLst>
    <p:embeddedFont>
      <p:font typeface="Economica"/>
      <p:regular r:id="rId18"/>
      <p:bold r:id="rId19"/>
      <p:italic r:id="rId20"/>
      <p:boldItalic r:id="rId21"/>
    </p:embeddedFont>
    <p:embeddedFont>
      <p:font typeface="Open Sans"/>
      <p:regular r:id="rId22"/>
      <p:bold r:id="rId23"/>
      <p:italic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Economica-italic.fntdata"/><Relationship Id="rId22" Type="http://schemas.openxmlformats.org/officeDocument/2006/relationships/font" Target="fonts/OpenSans-regular.fntdata"/><Relationship Id="rId21" Type="http://schemas.openxmlformats.org/officeDocument/2006/relationships/font" Target="fonts/Economica-boldItalic.fntdata"/><Relationship Id="rId24" Type="http://schemas.openxmlformats.org/officeDocument/2006/relationships/font" Target="fonts/OpenSans-italic.fntdata"/><Relationship Id="rId23" Type="http://schemas.openxmlformats.org/officeDocument/2006/relationships/font" Target="fonts/OpenSans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schemas.openxmlformats.org/officeDocument/2006/relationships/font" Target="fonts/OpenSans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Economica-bold.fntdata"/><Relationship Id="rId18" Type="http://schemas.openxmlformats.org/officeDocument/2006/relationships/font" Target="fonts/Economica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42b58c9678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142b58c9678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42b58c9678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142b58c9678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42c32f791a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142c32f791a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142c32f791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142c32f791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142c32f791a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142c32f791a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42b58c967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42b58c967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42b58c9678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42b58c9678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142b58c9678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142b58c9678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142b58c9678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142b58c9678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42b58c9678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142b58c9678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42b58c9678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142b58c9678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4013" y="756700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1" name="Google Shape;11;p2"/>
          <p:cNvSpPr/>
          <p:nvPr/>
        </p:nvSpPr>
        <p:spPr>
          <a:xfrm rot="10800000">
            <a:off x="5318350" y="32667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11"/>
          <p:cNvSpPr txBox="1"/>
          <p:nvPr>
            <p:ph hasCustomPrompt="1" type="title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/>
          <p:nvPr>
            <p:ph idx="1" type="body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" name="Google Shape;5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flipH="1">
            <a:off x="7595938" y="4602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7" name="Google Shape;17;p3"/>
          <p:cNvSpPr/>
          <p:nvPr/>
        </p:nvSpPr>
        <p:spPr>
          <a:xfrm flipH="1" rot="10800000">
            <a:off x="466425" y="35583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8" name="Google Shape;18;p3"/>
          <p:cNvSpPr txBox="1"/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5" name="Google Shape;35;p7"/>
          <p:cNvSpPr txBox="1"/>
          <p:nvPr>
            <p:ph idx="1" type="body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6" name="Google Shape;36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8"/>
          <p:cNvSpPr txBox="1"/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0" name="Google Shape;4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4" name="Google Shape;44;p9"/>
          <p:cNvSpPr txBox="1"/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" type="subTitle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idx="1" type="body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/>
        </p:txBody>
      </p:sp>
      <p:sp>
        <p:nvSpPr>
          <p:cNvPr id="50" name="Google Shape;50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ux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www.indeed.com/salaries/artificial-intelligence-Salaries" TargetMode="External"/><Relationship Id="rId4" Type="http://schemas.openxmlformats.org/officeDocument/2006/relationships/hyperlink" Target="https://www.glassdoor.com/Salaries/us-artificial-intelligence-salary-SRCH_IL.0,2_IN1_KO3,26.htm" TargetMode="External"/><Relationship Id="rId5" Type="http://schemas.openxmlformats.org/officeDocument/2006/relationships/hyperlink" Target="https://neuvoo.com/salary/?job=Artificial+Intelligence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3.png"/><Relationship Id="rId5" Type="http://schemas.openxmlformats.org/officeDocument/2006/relationships/image" Target="../media/image9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 Career Path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2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44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b="1" lang="en">
                <a:highlight>
                  <a:srgbClr val="FFFFFF"/>
                </a:highlight>
              </a:rPr>
              <a:t>Artificial Intelligence Salaries</a:t>
            </a:r>
            <a:r>
              <a:rPr b="1" lang="en"/>
              <a:t> in Nepal per month</a:t>
            </a:r>
            <a:endParaRPr b="1"/>
          </a:p>
        </p:txBody>
      </p:sp>
      <p:sp>
        <p:nvSpPr>
          <p:cNvPr id="126" name="Google Shape;126;p22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Internships</a:t>
            </a:r>
            <a:r>
              <a:rPr lang="en"/>
              <a:t>: 10k-15k (India: 32k-40k)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AI Fresher Engineers: 30-40k </a:t>
            </a:r>
            <a:r>
              <a:rPr lang="en"/>
              <a:t> (India: 35k-60k)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AI Engineers with 1yr exp: 45k-60k </a:t>
            </a:r>
            <a:r>
              <a:rPr lang="en"/>
              <a:t> (India: 1lakhs-1.5lakhs)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AI Engineers above </a:t>
            </a:r>
            <a:r>
              <a:rPr lang="en"/>
              <a:t>3 years</a:t>
            </a:r>
            <a:r>
              <a:rPr lang="en"/>
              <a:t> exp: above 1 lakhs </a:t>
            </a:r>
            <a:r>
              <a:rPr lang="en"/>
              <a:t>(India: above 3 lakhs)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3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44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b="1" lang="en">
                <a:highlight>
                  <a:srgbClr val="FFFFFF"/>
                </a:highlight>
              </a:rPr>
              <a:t>Artificial Intelligence Salaries</a:t>
            </a:r>
            <a:endParaRPr/>
          </a:p>
        </p:txBody>
      </p:sp>
      <p:sp>
        <p:nvSpPr>
          <p:cNvPr id="132" name="Google Shape;132;p23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lnSpc>
                <a:spcPct val="145000"/>
              </a:lnSpc>
              <a:spcBef>
                <a:spcPts val="1800"/>
              </a:spcBef>
              <a:spcAft>
                <a:spcPts val="0"/>
              </a:spcAft>
              <a:buClr>
                <a:srgbClr val="2A2A2A"/>
              </a:buClr>
              <a:buSzPts val="1500"/>
              <a:buChar char="●"/>
            </a:pPr>
            <a:r>
              <a:rPr lang="en" sz="1500">
                <a:solidFill>
                  <a:srgbClr val="2A2A2A"/>
                </a:solidFill>
                <a:highlight>
                  <a:srgbClr val="FFFFFF"/>
                </a:highlight>
              </a:rPr>
              <a:t>According to </a:t>
            </a:r>
            <a:r>
              <a:rPr lang="en" sz="1500">
                <a:solidFill>
                  <a:schemeClr val="hlink"/>
                </a:solidFill>
                <a:highlight>
                  <a:srgbClr val="FFFFFF"/>
                </a:highlight>
                <a:uFill>
                  <a:noFill/>
                </a:uFill>
                <a:hlinkClick r:id="rId3"/>
              </a:rPr>
              <a:t> Indeed</a:t>
            </a:r>
            <a:r>
              <a:rPr lang="en" sz="1500">
                <a:solidFill>
                  <a:srgbClr val="2A2A2A"/>
                </a:solidFill>
                <a:highlight>
                  <a:srgbClr val="FFFFFF"/>
                </a:highlight>
              </a:rPr>
              <a:t>, “the average salary for ‘artificial intelligence’ ranges from approximately </a:t>
            </a:r>
            <a:r>
              <a:rPr b="1" lang="en" sz="1500">
                <a:solidFill>
                  <a:srgbClr val="2A2A2A"/>
                </a:solidFill>
                <a:highlight>
                  <a:srgbClr val="FFFFFF"/>
                </a:highlight>
              </a:rPr>
              <a:t>$</a:t>
            </a:r>
            <a:r>
              <a:rPr b="1" lang="en" sz="1500">
                <a:solidFill>
                  <a:srgbClr val="2A2A2A"/>
                </a:solidFill>
                <a:highlight>
                  <a:srgbClr val="FFFFFF"/>
                </a:highlight>
              </a:rPr>
              <a:t>93,451</a:t>
            </a:r>
            <a:r>
              <a:rPr lang="en" sz="1500">
                <a:solidFill>
                  <a:srgbClr val="2A2A2A"/>
                </a:solidFill>
                <a:highlight>
                  <a:srgbClr val="FFFFFF"/>
                </a:highlight>
              </a:rPr>
              <a:t>(1,18,95,321.72npr)</a:t>
            </a:r>
            <a:r>
              <a:rPr lang="en" sz="1500">
                <a:solidFill>
                  <a:srgbClr val="2A2A2A"/>
                </a:solidFill>
                <a:highlight>
                  <a:srgbClr val="FFFFFF"/>
                </a:highlight>
              </a:rPr>
              <a:t> per year (9,91,276 npr per month) for research engineers to </a:t>
            </a:r>
            <a:r>
              <a:rPr b="1" lang="en" sz="1500">
                <a:solidFill>
                  <a:srgbClr val="2A2A2A"/>
                </a:solidFill>
                <a:highlight>
                  <a:srgbClr val="FFFFFF"/>
                </a:highlight>
              </a:rPr>
              <a:t>$150,683</a:t>
            </a:r>
            <a:r>
              <a:rPr lang="en" sz="1500">
                <a:solidFill>
                  <a:srgbClr val="2A2A2A"/>
                </a:solidFill>
                <a:highlight>
                  <a:srgbClr val="FFFFFF"/>
                </a:highlight>
              </a:rPr>
              <a:t>(1,91,80,348.66npr) per year (15,98,362npr/month) for machine learning engineers.”</a:t>
            </a:r>
            <a:endParaRPr sz="1500">
              <a:solidFill>
                <a:srgbClr val="2A2A2A"/>
              </a:solidFill>
              <a:highlight>
                <a:srgbClr val="FFFFFF"/>
              </a:highlight>
            </a:endParaRPr>
          </a:p>
          <a:p>
            <a:pPr indent="-323850" lvl="0" marL="4572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>
                <a:srgbClr val="2A2A2A"/>
              </a:buClr>
              <a:buSzPts val="1500"/>
              <a:buChar char="●"/>
            </a:pPr>
            <a:r>
              <a:rPr lang="en" sz="1500">
                <a:solidFill>
                  <a:srgbClr val="2A2A2A"/>
                </a:solidFill>
                <a:highlight>
                  <a:srgbClr val="FFFFFF"/>
                </a:highlight>
              </a:rPr>
              <a:t>The average annual base pay for artificial intelligence salaries in the United States is </a:t>
            </a:r>
            <a:r>
              <a:rPr b="1" lang="en" sz="1500">
                <a:solidFill>
                  <a:srgbClr val="2A2A2A"/>
                </a:solidFill>
                <a:highlight>
                  <a:srgbClr val="FFFFFF"/>
                </a:highlight>
              </a:rPr>
              <a:t>$105,669</a:t>
            </a:r>
            <a:r>
              <a:rPr lang="en" sz="1500">
                <a:solidFill>
                  <a:srgbClr val="2A2A2A"/>
                </a:solidFill>
                <a:highlight>
                  <a:srgbClr val="FFFFFF"/>
                </a:highlight>
              </a:rPr>
              <a:t>(1,34,50,543.61npr), according to </a:t>
            </a:r>
            <a:r>
              <a:rPr lang="en" sz="1500">
                <a:solidFill>
                  <a:schemeClr val="hlink"/>
                </a:solidFill>
                <a:highlight>
                  <a:srgbClr val="FFFFFF"/>
                </a:highlight>
                <a:uFill>
                  <a:noFill/>
                </a:uFill>
                <a:hlinkClick r:id="rId4"/>
              </a:rPr>
              <a:t> Glassdoor</a:t>
            </a:r>
            <a:r>
              <a:rPr lang="en" sz="1500">
                <a:solidFill>
                  <a:srgbClr val="2A2A2A"/>
                </a:solidFill>
                <a:highlight>
                  <a:srgbClr val="FFFFFF"/>
                </a:highlight>
              </a:rPr>
              <a:t>.</a:t>
            </a:r>
            <a:endParaRPr sz="1500">
              <a:solidFill>
                <a:srgbClr val="2A2A2A"/>
              </a:solidFill>
              <a:highlight>
                <a:srgbClr val="FFFFFF"/>
              </a:highlight>
            </a:endParaRPr>
          </a:p>
          <a:p>
            <a:pPr indent="-323850" lvl="0" marL="4572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>
                <a:srgbClr val="2A2A2A"/>
              </a:buClr>
              <a:buSzPts val="1500"/>
              <a:buChar char="●"/>
            </a:pPr>
            <a:r>
              <a:rPr lang="en" sz="1500">
                <a:solidFill>
                  <a:srgbClr val="2A2A2A"/>
                </a:solidFill>
                <a:highlight>
                  <a:srgbClr val="FFFFFF"/>
                </a:highlight>
              </a:rPr>
              <a:t>According to </a:t>
            </a:r>
            <a:r>
              <a:rPr lang="en" sz="1500">
                <a:solidFill>
                  <a:schemeClr val="hlink"/>
                </a:solidFill>
                <a:highlight>
                  <a:srgbClr val="FFFFFF"/>
                </a:highlight>
                <a:uFill>
                  <a:noFill/>
                </a:uFill>
                <a:hlinkClick r:id="rId5"/>
              </a:rPr>
              <a:t>Talent.com</a:t>
            </a:r>
            <a:r>
              <a:rPr lang="en" sz="1500">
                <a:solidFill>
                  <a:srgbClr val="2A2A2A"/>
                </a:solidFill>
                <a:highlight>
                  <a:srgbClr val="FFFFFF"/>
                </a:highlight>
              </a:rPr>
              <a:t>, the average artificial intelligence salary is $140,000 per year. Entry positions start at $110,063, and most experienced employees can make up to $210,000 per year.</a:t>
            </a:r>
            <a:endParaRPr sz="15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4"/>
          <p:cNvSpPr txBox="1"/>
          <p:nvPr>
            <p:ph type="title"/>
          </p:nvPr>
        </p:nvSpPr>
        <p:spPr>
          <a:xfrm>
            <a:off x="1122150" y="1632250"/>
            <a:ext cx="3223800" cy="153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/>
              <a:t>Future is AI.. </a:t>
            </a:r>
            <a:endParaRPr sz="5400"/>
          </a:p>
        </p:txBody>
      </p:sp>
      <p:sp>
        <p:nvSpPr>
          <p:cNvPr id="138" name="Google Shape;138;p24"/>
          <p:cNvSpPr txBox="1"/>
          <p:nvPr/>
        </p:nvSpPr>
        <p:spPr>
          <a:xfrm>
            <a:off x="1390275" y="2686750"/>
            <a:ext cx="2614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latin typeface="Open Sans"/>
                <a:ea typeface="Open Sans"/>
                <a:cs typeface="Open Sans"/>
                <a:sym typeface="Open Sans"/>
              </a:rPr>
              <a:t>It has a wide future scope..</a:t>
            </a:r>
            <a:endParaRPr i="1" sz="16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39" name="Google Shape;13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64400" y="538622"/>
            <a:ext cx="3129675" cy="3825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4"/>
          <p:cNvSpPr txBox="1"/>
          <p:nvPr>
            <p:ph type="ctrTitle"/>
          </p:nvPr>
        </p:nvSpPr>
        <p:spPr>
          <a:xfrm>
            <a:off x="3044700" y="3757778"/>
            <a:ext cx="3054600" cy="63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AI?</a:t>
            </a:r>
            <a:endParaRPr/>
          </a:p>
        </p:txBody>
      </p:sp>
      <p:pic>
        <p:nvPicPr>
          <p:cNvPr id="68" name="Google Shape;68;p14"/>
          <p:cNvPicPr preferRelativeResize="0"/>
          <p:nvPr/>
        </p:nvPicPr>
        <p:blipFill rotWithShape="1">
          <a:blip r:embed="rId3">
            <a:alphaModFix/>
          </a:blip>
          <a:srcRect b="0" l="33675" r="16773" t="20603"/>
          <a:stretch/>
        </p:blipFill>
        <p:spPr>
          <a:xfrm>
            <a:off x="3044700" y="1188226"/>
            <a:ext cx="3054600" cy="25695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Artificial Intelligence</a:t>
            </a:r>
            <a:endParaRPr b="1"/>
          </a:p>
        </p:txBody>
      </p:sp>
      <p:sp>
        <p:nvSpPr>
          <p:cNvPr id="74" name="Google Shape;74;p15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695D46"/>
                </a:solidFill>
              </a:rPr>
              <a:t>Artificial Intelligence (AI) is a branch of Science which deals with helping machines finding solutions to complex problems in a more human-like fashion. </a:t>
            </a:r>
            <a:endParaRPr>
              <a:solidFill>
                <a:srgbClr val="695D46"/>
              </a:solidFill>
            </a:endParaRPr>
          </a:p>
        </p:txBody>
      </p:sp>
      <p:pic>
        <p:nvPicPr>
          <p:cNvPr id="75" name="Google Shape;75;p15"/>
          <p:cNvPicPr preferRelativeResize="0"/>
          <p:nvPr/>
        </p:nvPicPr>
        <p:blipFill rotWithShape="1">
          <a:blip r:embed="rId3">
            <a:alphaModFix/>
          </a:blip>
          <a:srcRect b="21658" l="23358" r="24419" t="14809"/>
          <a:stretch/>
        </p:blipFill>
        <p:spPr>
          <a:xfrm>
            <a:off x="3133925" y="2351325"/>
            <a:ext cx="2876150" cy="2624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45000"/>
              </a:lnSpc>
              <a:spcBef>
                <a:spcPts val="1800"/>
              </a:spcBef>
              <a:spcAft>
                <a:spcPts val="1800"/>
              </a:spcAft>
              <a:buNone/>
            </a:pPr>
            <a:r>
              <a:rPr b="1" lang="en">
                <a:solidFill>
                  <a:srgbClr val="2A2A2A"/>
                </a:solidFill>
                <a:highlight>
                  <a:srgbClr val="FFFFFF"/>
                </a:highlight>
              </a:rPr>
              <a:t>Examples of artificial intelligence include:</a:t>
            </a:r>
            <a:endParaRPr b="1"/>
          </a:p>
        </p:txBody>
      </p:sp>
      <p:pic>
        <p:nvPicPr>
          <p:cNvPr id="81" name="Google Shape;8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225225"/>
            <a:ext cx="7848600" cy="282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44000"/>
              </a:lnSpc>
              <a:spcBef>
                <a:spcPts val="1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highlight>
                  <a:srgbClr val="FFFFFF"/>
                </a:highlight>
              </a:rPr>
              <a:t>Skills an AI Professional Needs</a:t>
            </a:r>
            <a:endParaRPr b="1"/>
          </a:p>
        </p:txBody>
      </p:sp>
      <p:sp>
        <p:nvSpPr>
          <p:cNvPr id="87" name="Google Shape;87;p17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Python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C/C++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Matlab</a:t>
            </a:r>
            <a:endParaRPr/>
          </a:p>
        </p:txBody>
      </p:sp>
      <p:pic>
        <p:nvPicPr>
          <p:cNvPr id="88" name="Google Shape;8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91500" y="3457500"/>
            <a:ext cx="4152500" cy="1566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09600" y="3430400"/>
            <a:ext cx="1620801" cy="1620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75" y="3457500"/>
            <a:ext cx="2785116" cy="1566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8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44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b="1" lang="en">
                <a:highlight>
                  <a:srgbClr val="FFFFFF"/>
                </a:highlight>
              </a:rPr>
              <a:t>Career Paths in Artificial Intelligence</a:t>
            </a:r>
            <a:endParaRPr b="1"/>
          </a:p>
        </p:txBody>
      </p:sp>
      <p:sp>
        <p:nvSpPr>
          <p:cNvPr id="96" name="Google Shape;96;p18"/>
          <p:cNvSpPr txBox="1"/>
          <p:nvPr>
            <p:ph idx="1" type="body"/>
          </p:nvPr>
        </p:nvSpPr>
        <p:spPr>
          <a:xfrm>
            <a:off x="311700" y="1225225"/>
            <a:ext cx="8520600" cy="374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7975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2A2A2A"/>
              </a:buClr>
              <a:buSzPts val="1250"/>
              <a:buAutoNum type="arabicPeriod"/>
            </a:pPr>
            <a:r>
              <a:rPr b="1" lang="en" sz="1250">
                <a:solidFill>
                  <a:srgbClr val="2A2A2A"/>
                </a:solidFill>
                <a:highlight>
                  <a:srgbClr val="FFFFFF"/>
                </a:highlight>
              </a:rPr>
              <a:t>Data Analytics</a:t>
            </a:r>
            <a:r>
              <a:rPr lang="en" sz="1250">
                <a:solidFill>
                  <a:srgbClr val="2A2A2A"/>
                </a:solidFill>
                <a:highlight>
                  <a:srgbClr val="FFFFFF"/>
                </a:highlight>
              </a:rPr>
              <a:t>: Finding meaningful patterns in data by looking at the past to help make predictions about the future.</a:t>
            </a:r>
            <a:endParaRPr b="1" sz="1250">
              <a:solidFill>
                <a:srgbClr val="2A2A2A"/>
              </a:solidFill>
              <a:highlight>
                <a:srgbClr val="FFFFFF"/>
              </a:highlight>
            </a:endParaRPr>
          </a:p>
          <a:p>
            <a:pPr indent="-307975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2A2A2A"/>
              </a:buClr>
              <a:buSzPts val="1250"/>
              <a:buAutoNum type="arabicPeriod"/>
            </a:pPr>
            <a:r>
              <a:rPr b="1" lang="en" sz="1250">
                <a:solidFill>
                  <a:srgbClr val="2A2A2A"/>
                </a:solidFill>
                <a:highlight>
                  <a:srgbClr val="FFFFFF"/>
                </a:highlight>
              </a:rPr>
              <a:t>Natural Language Processing: </a:t>
            </a:r>
            <a:r>
              <a:rPr lang="en" sz="1250">
                <a:solidFill>
                  <a:srgbClr val="2A2A2A"/>
                </a:solidFill>
                <a:highlight>
                  <a:srgbClr val="FFFFFF"/>
                </a:highlight>
              </a:rPr>
              <a:t>that deals with text and speech processing.</a:t>
            </a:r>
            <a:endParaRPr sz="1250">
              <a:solidFill>
                <a:srgbClr val="2A2A2A"/>
              </a:solidFill>
              <a:highlight>
                <a:srgbClr val="FFFFFF"/>
              </a:highlight>
            </a:endParaRPr>
          </a:p>
          <a:p>
            <a:pPr indent="-307975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2A2A2A"/>
              </a:buClr>
              <a:buSzPts val="1250"/>
              <a:buAutoNum type="arabicPeriod"/>
            </a:pPr>
            <a:r>
              <a:rPr b="1" lang="en" sz="1250">
                <a:solidFill>
                  <a:srgbClr val="2A2A2A"/>
                </a:solidFill>
                <a:highlight>
                  <a:srgbClr val="FFFFFF"/>
                </a:highlight>
              </a:rPr>
              <a:t>Researcher</a:t>
            </a:r>
            <a:r>
              <a:rPr lang="en" sz="1250">
                <a:solidFill>
                  <a:srgbClr val="2A2A2A"/>
                </a:solidFill>
                <a:highlight>
                  <a:srgbClr val="FFFFFF"/>
                </a:highlight>
              </a:rPr>
              <a:t>: AI research, and Discover ways to advance AI technology.</a:t>
            </a:r>
            <a:endParaRPr sz="1250">
              <a:solidFill>
                <a:srgbClr val="2A2A2A"/>
              </a:solidFill>
              <a:highlight>
                <a:srgbClr val="FFFFFF"/>
              </a:highlight>
            </a:endParaRPr>
          </a:p>
          <a:p>
            <a:pPr indent="-307975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2A2A2A"/>
              </a:buClr>
              <a:buSzPts val="1250"/>
              <a:buAutoNum type="arabicPeriod"/>
            </a:pPr>
            <a:r>
              <a:rPr b="1" lang="en" sz="1250">
                <a:solidFill>
                  <a:srgbClr val="2A2A2A"/>
                </a:solidFill>
                <a:highlight>
                  <a:srgbClr val="FFFFFF"/>
                </a:highlight>
              </a:rPr>
              <a:t>Research Scientist</a:t>
            </a:r>
            <a:r>
              <a:rPr lang="en" sz="1250">
                <a:solidFill>
                  <a:srgbClr val="2A2A2A"/>
                </a:solidFill>
                <a:highlight>
                  <a:srgbClr val="FFFFFF"/>
                </a:highlight>
              </a:rPr>
              <a:t>: Expert in applied math, machine learning, deep learning, and computational stats.</a:t>
            </a:r>
            <a:endParaRPr sz="1250">
              <a:solidFill>
                <a:srgbClr val="2A2A2A"/>
              </a:solidFill>
              <a:highlight>
                <a:srgbClr val="FFFFFF"/>
              </a:highlight>
            </a:endParaRPr>
          </a:p>
          <a:p>
            <a:pPr indent="-307975" lvl="0" marL="45720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2A2A2A"/>
              </a:buClr>
              <a:buSzPts val="1250"/>
              <a:buAutoNum type="arabicPeriod"/>
            </a:pPr>
            <a:r>
              <a:rPr b="1" lang="en" sz="1250">
                <a:solidFill>
                  <a:srgbClr val="2A2A2A"/>
                </a:solidFill>
                <a:highlight>
                  <a:srgbClr val="FFFFFF"/>
                </a:highlight>
              </a:rPr>
              <a:t>Software Engineer:</a:t>
            </a:r>
            <a:r>
              <a:rPr lang="en" sz="1250">
                <a:solidFill>
                  <a:srgbClr val="2A2A2A"/>
                </a:solidFill>
                <a:highlight>
                  <a:srgbClr val="FFFFFF"/>
                </a:highlight>
              </a:rPr>
              <a:t> Develop programs on which AI tools function</a:t>
            </a:r>
            <a:endParaRPr sz="1250">
              <a:solidFill>
                <a:srgbClr val="2A2A2A"/>
              </a:solidFill>
              <a:highlight>
                <a:srgbClr val="FFFFFF"/>
              </a:highlight>
            </a:endParaRPr>
          </a:p>
          <a:p>
            <a:pPr indent="-307975" lvl="0" marL="45720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2A2A2A"/>
              </a:buClr>
              <a:buSzPts val="1250"/>
              <a:buAutoNum type="arabicPeriod"/>
            </a:pPr>
            <a:r>
              <a:rPr b="1" lang="en" sz="1250">
                <a:solidFill>
                  <a:srgbClr val="2A2A2A"/>
                </a:solidFill>
                <a:highlight>
                  <a:srgbClr val="FFFFFF"/>
                </a:highlight>
              </a:rPr>
              <a:t>AI Engineer:</a:t>
            </a:r>
            <a:r>
              <a:rPr lang="en" sz="1250">
                <a:solidFill>
                  <a:srgbClr val="2A2A2A"/>
                </a:solidFill>
                <a:highlight>
                  <a:srgbClr val="FFFFFF"/>
                </a:highlight>
              </a:rPr>
              <a:t> Build AI models from scratch and help product managers and stakeholders understand results.</a:t>
            </a:r>
            <a:endParaRPr sz="1250">
              <a:solidFill>
                <a:srgbClr val="2A2A2A"/>
              </a:solidFill>
              <a:highlight>
                <a:srgbClr val="FFFFFF"/>
              </a:highlight>
            </a:endParaRPr>
          </a:p>
          <a:p>
            <a:pPr indent="-307975" lvl="0" marL="45720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2A2A2A"/>
              </a:buClr>
              <a:buSzPts val="1250"/>
              <a:buAutoNum type="arabicPeriod"/>
            </a:pPr>
            <a:r>
              <a:rPr b="1" lang="en" sz="1250">
                <a:solidFill>
                  <a:srgbClr val="2A2A2A"/>
                </a:solidFill>
                <a:highlight>
                  <a:srgbClr val="FFFFFF"/>
                </a:highlight>
              </a:rPr>
              <a:t>Data Mining and Analysis:</a:t>
            </a:r>
            <a:r>
              <a:rPr lang="en" sz="1250">
                <a:solidFill>
                  <a:srgbClr val="2A2A2A"/>
                </a:solidFill>
                <a:highlight>
                  <a:srgbClr val="FFFFFF"/>
                </a:highlight>
              </a:rPr>
              <a:t> Finding anomalies, patterns, etc. within large data sets to predict outcomes.</a:t>
            </a:r>
            <a:endParaRPr sz="1250">
              <a:solidFill>
                <a:srgbClr val="2A2A2A"/>
              </a:solidFill>
              <a:highlight>
                <a:srgbClr val="FFFFFF"/>
              </a:highlight>
            </a:endParaRPr>
          </a:p>
          <a:p>
            <a:pPr indent="-307975" lvl="0" marL="45720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2A2A2A"/>
              </a:buClr>
              <a:buSzPts val="1250"/>
              <a:buAutoNum type="arabicPeriod"/>
            </a:pPr>
            <a:r>
              <a:rPr b="1" lang="en" sz="1250">
                <a:solidFill>
                  <a:srgbClr val="2A2A2A"/>
                </a:solidFill>
                <a:highlight>
                  <a:srgbClr val="FFFFFF"/>
                </a:highlight>
              </a:rPr>
              <a:t>Machine Learning Engineer: </a:t>
            </a:r>
            <a:r>
              <a:rPr lang="en" sz="1250">
                <a:solidFill>
                  <a:srgbClr val="2A2A2A"/>
                </a:solidFill>
                <a:highlight>
                  <a:srgbClr val="FFFFFF"/>
                </a:highlight>
              </a:rPr>
              <a:t>Using data to design, build, and manage ML software applications. </a:t>
            </a:r>
            <a:endParaRPr sz="1250">
              <a:solidFill>
                <a:srgbClr val="2A2A2A"/>
              </a:solidFill>
              <a:highlight>
                <a:srgbClr val="FFFFFF"/>
              </a:highlight>
            </a:endParaRPr>
          </a:p>
          <a:p>
            <a:pPr indent="-307975" lvl="0" marL="45720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2A2A2A"/>
              </a:buClr>
              <a:buSzPts val="1250"/>
              <a:buAutoNum type="arabicPeriod"/>
            </a:pPr>
            <a:r>
              <a:rPr b="1" lang="en" sz="1250">
                <a:solidFill>
                  <a:srgbClr val="2A2A2A"/>
                </a:solidFill>
                <a:highlight>
                  <a:srgbClr val="FFFFFF"/>
                </a:highlight>
              </a:rPr>
              <a:t>Data Scientist:</a:t>
            </a:r>
            <a:r>
              <a:rPr lang="en" sz="1250">
                <a:solidFill>
                  <a:srgbClr val="2A2A2A"/>
                </a:solidFill>
                <a:highlight>
                  <a:srgbClr val="FFFFFF"/>
                </a:highlight>
              </a:rPr>
              <a:t>Collect, analyze, and interpret datasets.</a:t>
            </a:r>
            <a:endParaRPr sz="1250">
              <a:solidFill>
                <a:srgbClr val="2A2A2A"/>
              </a:solidFill>
              <a:highlight>
                <a:srgbClr val="FFFFFF"/>
              </a:highlight>
            </a:endParaRPr>
          </a:p>
          <a:p>
            <a:pPr indent="-307975" lvl="0" marL="45720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2A2A2A"/>
              </a:buClr>
              <a:buSzPts val="1250"/>
              <a:buAutoNum type="arabicPeriod"/>
            </a:pPr>
            <a:r>
              <a:rPr b="1" lang="en" sz="1250">
                <a:solidFill>
                  <a:srgbClr val="2A2A2A"/>
                </a:solidFill>
                <a:highlight>
                  <a:srgbClr val="FFFFFF"/>
                </a:highlight>
              </a:rPr>
              <a:t>Business Intelligence (BI) Developer: </a:t>
            </a:r>
            <a:r>
              <a:rPr lang="en" sz="1250">
                <a:solidFill>
                  <a:srgbClr val="2A2A2A"/>
                </a:solidFill>
                <a:highlight>
                  <a:srgbClr val="FFFFFF"/>
                </a:highlight>
              </a:rPr>
              <a:t>Analyze complex data sets to identify business and market trends.</a:t>
            </a:r>
            <a:endParaRPr sz="1250">
              <a:solidFill>
                <a:srgbClr val="2A2A2A"/>
              </a:solidFill>
              <a:highlight>
                <a:srgbClr val="FFFFFF"/>
              </a:highlight>
            </a:endParaRPr>
          </a:p>
          <a:p>
            <a:pPr indent="-307975" lvl="0" marL="45720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2A2A2A"/>
              </a:buClr>
              <a:buSzPts val="1250"/>
              <a:buAutoNum type="arabicPeriod"/>
            </a:pPr>
            <a:r>
              <a:rPr b="1" lang="en" sz="1250">
                <a:solidFill>
                  <a:srgbClr val="2A2A2A"/>
                </a:solidFill>
                <a:highlight>
                  <a:srgbClr val="FFFFFF"/>
                </a:highlight>
              </a:rPr>
              <a:t>Big Data Engineer/Architect: </a:t>
            </a:r>
            <a:r>
              <a:rPr lang="en" sz="1250">
                <a:solidFill>
                  <a:srgbClr val="2A2A2A"/>
                </a:solidFill>
                <a:highlight>
                  <a:srgbClr val="FFFFFF"/>
                </a:highlight>
              </a:rPr>
              <a:t>Develop systems that allow businesses to communicate and collate data.</a:t>
            </a:r>
            <a:endParaRPr sz="1250">
              <a:solidFill>
                <a:srgbClr val="2A2A2A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A2A2A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9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Most Common AI career in Nepal</a:t>
            </a:r>
            <a:endParaRPr/>
          </a:p>
        </p:txBody>
      </p:sp>
      <p:sp>
        <p:nvSpPr>
          <p:cNvPr id="102" name="Google Shape;102;p19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NLP Engineer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Computer Vision Engineer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Research Engineer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Machine Learning Engineer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Deep Learning Engineer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MLOps Engineer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AI Engineer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0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44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b="1" lang="en">
                <a:highlight>
                  <a:srgbClr val="FFFFFF"/>
                </a:highlight>
              </a:rPr>
              <a:t>Companies Currently Hiring AI Positions</a:t>
            </a:r>
            <a:endParaRPr/>
          </a:p>
        </p:txBody>
      </p:sp>
      <p:sp>
        <p:nvSpPr>
          <p:cNvPr id="108" name="Google Shape;108;p20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lnSpc>
                <a:spcPct val="145000"/>
              </a:lnSpc>
              <a:spcBef>
                <a:spcPts val="1800"/>
              </a:spcBef>
              <a:spcAft>
                <a:spcPts val="0"/>
              </a:spcAft>
              <a:buClr>
                <a:srgbClr val="2A2A2A"/>
              </a:buClr>
              <a:buSzPts val="1400"/>
              <a:buChar char="●"/>
            </a:pPr>
            <a:r>
              <a:rPr lang="en" sz="1400">
                <a:solidFill>
                  <a:srgbClr val="2A2A2A"/>
                </a:solidFill>
                <a:highlight>
                  <a:srgbClr val="FFFFFF"/>
                </a:highlight>
              </a:rPr>
              <a:t>MIT Lincoln Laboratory — Artificial Intelligence Researcher</a:t>
            </a:r>
            <a:endParaRPr sz="1400">
              <a:solidFill>
                <a:srgbClr val="2A2A2A"/>
              </a:solidFill>
              <a:highlight>
                <a:srgbClr val="FFFFFF"/>
              </a:highlight>
            </a:endParaRPr>
          </a:p>
          <a:p>
            <a:pPr indent="-317500" lvl="0" marL="4572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>
                <a:srgbClr val="2A2A2A"/>
              </a:buClr>
              <a:buSzPts val="1400"/>
              <a:buChar char="●"/>
            </a:pPr>
            <a:r>
              <a:rPr lang="en" sz="1400">
                <a:solidFill>
                  <a:srgbClr val="2A2A2A"/>
                </a:solidFill>
                <a:highlight>
                  <a:srgbClr val="FFFFFF"/>
                </a:highlight>
              </a:rPr>
              <a:t>Walmart — Data Scientist</a:t>
            </a:r>
            <a:endParaRPr sz="1400">
              <a:solidFill>
                <a:srgbClr val="2A2A2A"/>
              </a:solidFill>
              <a:highlight>
                <a:srgbClr val="FFFFFF"/>
              </a:highlight>
            </a:endParaRPr>
          </a:p>
          <a:p>
            <a:pPr indent="-317500" lvl="0" marL="4572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>
                <a:srgbClr val="2A2A2A"/>
              </a:buClr>
              <a:buSzPts val="1400"/>
              <a:buChar char="●"/>
            </a:pPr>
            <a:r>
              <a:rPr lang="en" sz="1400">
                <a:solidFill>
                  <a:srgbClr val="2A2A2A"/>
                </a:solidFill>
                <a:highlight>
                  <a:srgbClr val="FFFFFF"/>
                </a:highlight>
              </a:rPr>
              <a:t>Amazon — Research Scientist</a:t>
            </a:r>
            <a:endParaRPr sz="1400">
              <a:solidFill>
                <a:srgbClr val="2A2A2A"/>
              </a:solidFill>
              <a:highlight>
                <a:srgbClr val="FFFFFF"/>
              </a:highlight>
            </a:endParaRPr>
          </a:p>
          <a:p>
            <a:pPr indent="-317500" lvl="0" marL="4572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>
                <a:srgbClr val="2A2A2A"/>
              </a:buClr>
              <a:buSzPts val="1400"/>
              <a:buChar char="●"/>
            </a:pPr>
            <a:r>
              <a:rPr lang="en" sz="1400">
                <a:solidFill>
                  <a:srgbClr val="2A2A2A"/>
                </a:solidFill>
                <a:highlight>
                  <a:srgbClr val="FFFFFF"/>
                </a:highlight>
              </a:rPr>
              <a:t>Nike — Lead Artificial Intelligence/Machine Learning Engineer</a:t>
            </a:r>
            <a:endParaRPr sz="1400">
              <a:solidFill>
                <a:srgbClr val="2A2A2A"/>
              </a:solidFill>
              <a:highlight>
                <a:srgbClr val="FFFFFF"/>
              </a:highlight>
            </a:endParaRPr>
          </a:p>
          <a:p>
            <a:pPr indent="-317500" lvl="0" marL="4572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>
                <a:srgbClr val="2A2A2A"/>
              </a:buClr>
              <a:buSzPts val="1400"/>
              <a:buChar char="●"/>
            </a:pPr>
            <a:r>
              <a:rPr lang="en" sz="1400">
                <a:solidFill>
                  <a:srgbClr val="2A2A2A"/>
                </a:solidFill>
                <a:highlight>
                  <a:srgbClr val="FFFFFF"/>
                </a:highlight>
              </a:rPr>
              <a:t>IBM — Conversational Artificial Intelligence Engineer</a:t>
            </a:r>
            <a:endParaRPr sz="1400">
              <a:solidFill>
                <a:srgbClr val="2A2A2A"/>
              </a:solidFill>
              <a:highlight>
                <a:srgbClr val="FFFFFF"/>
              </a:highlight>
            </a:endParaRPr>
          </a:p>
          <a:p>
            <a:pPr indent="-317500" lvl="0" marL="4572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>
                <a:srgbClr val="2A2A2A"/>
              </a:buClr>
              <a:buSzPts val="1400"/>
              <a:buChar char="●"/>
            </a:pPr>
            <a:r>
              <a:rPr lang="en" sz="1400">
                <a:solidFill>
                  <a:srgbClr val="2A2A2A"/>
                </a:solidFill>
                <a:highlight>
                  <a:srgbClr val="FFFFFF"/>
                </a:highlight>
              </a:rPr>
              <a:t>Samsung Electronics America — Machine Learning Engineer</a:t>
            </a:r>
            <a:endParaRPr sz="1400">
              <a:solidFill>
                <a:srgbClr val="2A2A2A"/>
              </a:solidFill>
              <a:highlight>
                <a:srgbClr val="FFFFFF"/>
              </a:highlight>
            </a:endParaRPr>
          </a:p>
          <a:p>
            <a:pPr indent="-317500" lvl="0" marL="4572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>
                <a:srgbClr val="2A2A2A"/>
              </a:buClr>
              <a:buSzPts val="1400"/>
              <a:buChar char="●"/>
            </a:pPr>
            <a:r>
              <a:rPr lang="en" sz="1400">
                <a:solidFill>
                  <a:srgbClr val="2A2A2A"/>
                </a:solidFill>
                <a:highlight>
                  <a:srgbClr val="FFFFFF"/>
                </a:highlight>
              </a:rPr>
              <a:t>Warner Bros. Entertainment — Data Scientist</a:t>
            </a:r>
            <a:endParaRPr sz="1400">
              <a:solidFill>
                <a:srgbClr val="2A2A2A"/>
              </a:solidFill>
              <a:highlight>
                <a:srgbClr val="FFFFFF"/>
              </a:highlight>
            </a:endParaRPr>
          </a:p>
          <a:p>
            <a:pPr indent="-317500" lvl="0" marL="4572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>
                <a:srgbClr val="2A2A2A"/>
              </a:buClr>
              <a:buSzPts val="1400"/>
              <a:buChar char="●"/>
            </a:pPr>
            <a:r>
              <a:rPr lang="en" sz="1400">
                <a:solidFill>
                  <a:srgbClr val="2A2A2A"/>
                </a:solidFill>
                <a:highlight>
                  <a:srgbClr val="FFFFFF"/>
                </a:highlight>
              </a:rPr>
              <a:t>Fidelity Investments — Data Scientist</a:t>
            </a:r>
            <a:endParaRPr sz="1400">
              <a:solidFill>
                <a:srgbClr val="2A2A2A"/>
              </a:solidFill>
              <a:highlight>
                <a:srgbClr val="FFFFFF"/>
              </a:highlight>
            </a:endParaRPr>
          </a:p>
          <a:p>
            <a:pPr indent="-317500" lvl="0" marL="4572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>
                <a:srgbClr val="2A2A2A"/>
              </a:buClr>
              <a:buSzPts val="1400"/>
              <a:buChar char="●"/>
            </a:pPr>
            <a:r>
              <a:rPr lang="en" sz="1400">
                <a:solidFill>
                  <a:srgbClr val="2A2A2A"/>
                </a:solidFill>
                <a:highlight>
                  <a:srgbClr val="FFFFFF"/>
                </a:highlight>
              </a:rPr>
              <a:t>PepsiCo — ML Engineer </a:t>
            </a:r>
            <a:endParaRPr sz="14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44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b="1" lang="en" sz="3800">
                <a:highlight>
                  <a:srgbClr val="FFFFFF"/>
                </a:highlight>
              </a:rPr>
              <a:t>Companies Currently Hiring AI Positions</a:t>
            </a:r>
            <a:r>
              <a:rPr b="1" lang="en" sz="3800"/>
              <a:t> in Nepal</a:t>
            </a:r>
            <a:endParaRPr b="1" sz="3800"/>
          </a:p>
        </p:txBody>
      </p:sp>
      <p:pic>
        <p:nvPicPr>
          <p:cNvPr id="114" name="Google Shape;114;p21"/>
          <p:cNvPicPr preferRelativeResize="0"/>
          <p:nvPr/>
        </p:nvPicPr>
        <p:blipFill rotWithShape="1">
          <a:blip r:embed="rId3">
            <a:alphaModFix/>
          </a:blip>
          <a:srcRect b="36285" l="0" r="0" t="37264"/>
          <a:stretch/>
        </p:blipFill>
        <p:spPr>
          <a:xfrm>
            <a:off x="393375" y="1225222"/>
            <a:ext cx="2143125" cy="56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6462" y="2445419"/>
            <a:ext cx="2701951" cy="38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83275" y="1147225"/>
            <a:ext cx="1518800" cy="136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7981" y="3634975"/>
            <a:ext cx="2638922" cy="38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054475" y="1299625"/>
            <a:ext cx="3937125" cy="10712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453175" y="2634725"/>
            <a:ext cx="1601300" cy="1601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761650" y="2482877"/>
            <a:ext cx="1905000" cy="190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57BB8A"/>
      </a:accent3>
      <a:accent4>
        <a:srgbClr val="78909C"/>
      </a:accent4>
      <a:accent5>
        <a:srgbClr val="607D8B"/>
      </a:accent5>
      <a:accent6>
        <a:srgbClr val="DCE755"/>
      </a:accent6>
      <a:hlink>
        <a:srgbClr val="607D8B"/>
      </a:hlink>
      <a:folHlink>
        <a:srgbClr val="607D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